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1140" y="-26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66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66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66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6729" y="569162"/>
            <a:ext cx="5549391" cy="892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66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ariapiera.mano@unito.it" TargetMode="External"/><Relationship Id="rId3" Type="http://schemas.openxmlformats.org/officeDocument/2006/relationships/hyperlink" Target="http://www.dsc.unito.it/" TargetMode="External"/><Relationship Id="rId7" Type="http://schemas.openxmlformats.org/officeDocument/2006/relationships/hyperlink" Target="mailto:sabina.rollo@unito.it" TargetMode="External"/><Relationship Id="rId2" Type="http://schemas.openxmlformats.org/officeDocument/2006/relationships/hyperlink" Target="http://www.unito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almalaurea.it/" TargetMode="External"/><Relationship Id="rId4" Type="http://schemas.openxmlformats.org/officeDocument/2006/relationships/hyperlink" Target="http://www.almalurea.it/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0625" y="2048002"/>
            <a:ext cx="1280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Calibri"/>
                <a:cs typeface="Calibri"/>
              </a:rPr>
              <a:t>Comitato</a:t>
            </a:r>
            <a:r>
              <a:rPr sz="1200" b="1" i="1" spc="-25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scientifico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00625" y="2408580"/>
            <a:ext cx="1837055" cy="149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9539">
              <a:lnSpc>
                <a:spcPct val="107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Prof.ssa </a:t>
            </a:r>
            <a:r>
              <a:rPr sz="1000" spc="-10" dirty="0">
                <a:latin typeface="Arial"/>
                <a:cs typeface="Arial"/>
              </a:rPr>
              <a:t>Chiara </a:t>
            </a:r>
            <a:r>
              <a:rPr sz="1000" spc="-5" dirty="0">
                <a:latin typeface="Arial"/>
                <a:cs typeface="Arial"/>
              </a:rPr>
              <a:t>BENEDETTO  </a:t>
            </a:r>
            <a:r>
              <a:rPr sz="1000" spc="-10" dirty="0">
                <a:latin typeface="Arial"/>
                <a:cs typeface="Arial"/>
              </a:rPr>
              <a:t>Dott. </a:t>
            </a:r>
            <a:r>
              <a:rPr sz="1000" spc="-5" dirty="0">
                <a:latin typeface="Arial"/>
                <a:cs typeface="Arial"/>
              </a:rPr>
              <a:t>Oscar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BERTETTO</a:t>
            </a:r>
            <a:endParaRPr sz="1000">
              <a:latin typeface="Arial"/>
              <a:cs typeface="Arial"/>
            </a:endParaRPr>
          </a:p>
          <a:p>
            <a:pPr marL="12700" marR="469900">
              <a:lnSpc>
                <a:spcPct val="1070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Prof. Stefano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BRUSCHI  Prof. </a:t>
            </a:r>
            <a:r>
              <a:rPr sz="1000" spc="-10" dirty="0">
                <a:latin typeface="Arial"/>
                <a:cs typeface="Arial"/>
              </a:rPr>
              <a:t>Paolo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BOGETTI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000" spc="-5" dirty="0">
                <a:latin typeface="Arial"/>
                <a:cs typeface="Arial"/>
              </a:rPr>
              <a:t>Prof.ssa Isabella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CASTELLANO</a:t>
            </a:r>
            <a:endParaRPr sz="1000">
              <a:latin typeface="Arial"/>
              <a:cs typeface="Arial"/>
            </a:endParaRPr>
          </a:p>
          <a:p>
            <a:pPr marL="12700" marR="251460">
              <a:lnSpc>
                <a:spcPct val="1074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Dott. Alfonso FRIGERIO  Prof. Giovanni GANDINI  Prof.ssa </a:t>
            </a:r>
            <a:r>
              <a:rPr sz="1000" spc="-10" dirty="0">
                <a:latin typeface="Arial"/>
                <a:cs typeface="Arial"/>
              </a:rPr>
              <a:t>Maria </a:t>
            </a:r>
            <a:r>
              <a:rPr sz="1000" spc="-5" dirty="0">
                <a:latin typeface="Arial"/>
                <a:cs typeface="Arial"/>
              </a:rPr>
              <a:t>Piera MANO  </a:t>
            </a:r>
            <a:r>
              <a:rPr sz="1000" spc="-10" dirty="0">
                <a:latin typeface="Arial"/>
                <a:cs typeface="Arial"/>
              </a:rPr>
              <a:t>Dott. </a:t>
            </a:r>
            <a:r>
              <a:rPr sz="1000" spc="-5" dirty="0">
                <a:latin typeface="Arial"/>
                <a:cs typeface="Arial"/>
              </a:rPr>
              <a:t>Nereo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SEGNAN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567815" marR="5080">
              <a:lnSpc>
                <a:spcPts val="3220"/>
              </a:lnSpc>
              <a:spcBef>
                <a:spcPts val="525"/>
              </a:spcBef>
            </a:pPr>
            <a:r>
              <a:rPr sz="1600" spc="-5" dirty="0"/>
              <a:t>Master 2°livello </a:t>
            </a:r>
            <a:r>
              <a:rPr sz="1600" dirty="0"/>
              <a:t>in </a:t>
            </a:r>
            <a:r>
              <a:rPr spc="-5" dirty="0"/>
              <a:t>SENOLOGIA  </a:t>
            </a:r>
            <a:r>
              <a:rPr spc="-10" dirty="0"/>
              <a:t>MULTIDISCIPLINARE</a:t>
            </a:r>
            <a:endParaRPr sz="1600"/>
          </a:p>
        </p:txBody>
      </p:sp>
      <p:sp>
        <p:nvSpPr>
          <p:cNvPr id="5" name="object 5"/>
          <p:cNvSpPr txBox="1"/>
          <p:nvPr/>
        </p:nvSpPr>
        <p:spPr>
          <a:xfrm>
            <a:off x="2561970" y="6510908"/>
            <a:ext cx="1287780" cy="93662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45"/>
              </a:spcBef>
            </a:pPr>
            <a:r>
              <a:rPr sz="950" spc="-5" dirty="0">
                <a:latin typeface="Times New Roman"/>
                <a:cs typeface="Times New Roman"/>
              </a:rPr>
              <a:t>Iscrizioni: sono ammessi i  laureati in medicina</a:t>
            </a:r>
            <a:r>
              <a:rPr sz="950" spc="-1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e</a:t>
            </a:r>
            <a:endParaRPr sz="950" dirty="0">
              <a:latin typeface="Times New Roman"/>
              <a:cs typeface="Times New Roman"/>
            </a:endParaRPr>
          </a:p>
          <a:p>
            <a:pPr marL="12700">
              <a:lnSpc>
                <a:spcPts val="930"/>
              </a:lnSpc>
            </a:pPr>
            <a:r>
              <a:rPr sz="950" spc="-5" dirty="0">
                <a:latin typeface="Times New Roman"/>
                <a:cs typeface="Times New Roman"/>
              </a:rPr>
              <a:t>chirurgia.. </a:t>
            </a:r>
            <a:r>
              <a:rPr sz="950" spc="-10" dirty="0">
                <a:latin typeface="Times New Roman"/>
                <a:cs typeface="Times New Roman"/>
              </a:rPr>
              <a:t>Le </a:t>
            </a:r>
            <a:r>
              <a:rPr sz="950" spc="-5" dirty="0">
                <a:latin typeface="Times New Roman"/>
                <a:cs typeface="Times New Roman"/>
              </a:rPr>
              <a:t>iscrizioni</a:t>
            </a:r>
            <a:r>
              <a:rPr sz="950" spc="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si</a:t>
            </a:r>
            <a:endParaRPr sz="950" dirty="0">
              <a:latin typeface="Times New Roman"/>
              <a:cs typeface="Times New Roman"/>
            </a:endParaRPr>
          </a:p>
          <a:p>
            <a:pPr marL="12700" marR="33655">
              <a:lnSpc>
                <a:spcPts val="1010"/>
              </a:lnSpc>
              <a:spcBef>
                <a:spcPts val="80"/>
              </a:spcBef>
            </a:pPr>
            <a:r>
              <a:rPr sz="950" spc="-5" dirty="0">
                <a:latin typeface="Times New Roman"/>
                <a:cs typeface="Times New Roman"/>
              </a:rPr>
              <a:t>effettuano rispondendo al  bando pubblicato sul sito  web: </a:t>
            </a:r>
            <a:r>
              <a:rPr sz="950" spc="-5" dirty="0">
                <a:latin typeface="Times New Roman"/>
                <a:cs typeface="Times New Roman"/>
                <a:hlinkClick r:id="rId2"/>
              </a:rPr>
              <a:t>http://www.unito.it </a:t>
            </a:r>
            <a:r>
              <a:rPr sz="950" spc="-5" dirty="0">
                <a:latin typeface="Times New Roman"/>
                <a:cs typeface="Times New Roman"/>
              </a:rPr>
              <a:t> Scadenza:</a:t>
            </a:r>
            <a:r>
              <a:rPr sz="950" spc="-1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2</a:t>
            </a:r>
            <a:r>
              <a:rPr lang="it-IT" sz="950" spc="-5" dirty="0">
                <a:latin typeface="Times New Roman"/>
                <a:cs typeface="Times New Roman"/>
              </a:rPr>
              <a:t>2</a:t>
            </a:r>
            <a:r>
              <a:rPr sz="950" spc="-5" dirty="0">
                <a:latin typeface="Times New Roman"/>
                <a:cs typeface="Times New Roman"/>
              </a:rPr>
              <a:t>.0</a:t>
            </a:r>
            <a:r>
              <a:rPr lang="it-IT" sz="950" spc="-5" dirty="0">
                <a:latin typeface="Times New Roman"/>
                <a:cs typeface="Times New Roman"/>
              </a:rPr>
              <a:t>3</a:t>
            </a:r>
            <a:r>
              <a:rPr sz="950" spc="-5" dirty="0">
                <a:latin typeface="Times New Roman"/>
                <a:cs typeface="Times New Roman"/>
              </a:rPr>
              <a:t>.202</a:t>
            </a:r>
            <a:r>
              <a:rPr lang="it-IT" sz="950" spc="-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61970" y="7888604"/>
            <a:ext cx="109093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spc="-5" dirty="0">
                <a:latin typeface="Times New Roman"/>
                <a:cs typeface="Times New Roman"/>
              </a:rPr>
              <a:t>Impegno didattico:</a:t>
            </a:r>
            <a:r>
              <a:rPr sz="950" spc="-25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80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1878" y="6510908"/>
            <a:ext cx="1327785" cy="131953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36830" algn="just">
              <a:lnSpc>
                <a:spcPts val="1000"/>
              </a:lnSpc>
              <a:spcBef>
                <a:spcPts val="245"/>
              </a:spcBef>
            </a:pPr>
            <a:r>
              <a:rPr sz="950" spc="-5" dirty="0">
                <a:latin typeface="Times New Roman"/>
                <a:cs typeface="Times New Roman"/>
              </a:rPr>
              <a:t>CFU </a:t>
            </a:r>
            <a:r>
              <a:rPr sz="950" dirty="0">
                <a:latin typeface="Times New Roman"/>
                <a:cs typeface="Times New Roman"/>
              </a:rPr>
              <a:t>(2.000 </a:t>
            </a:r>
            <a:r>
              <a:rPr sz="950" spc="-5" dirty="0">
                <a:latin typeface="Times New Roman"/>
                <a:cs typeface="Times New Roman"/>
              </a:rPr>
              <a:t>ore) suddivisi  in 2 anni</a:t>
            </a:r>
            <a:r>
              <a:rPr sz="950" spc="1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comprendenti</a:t>
            </a:r>
            <a:endParaRPr sz="950">
              <a:latin typeface="Times New Roman"/>
              <a:cs typeface="Times New Roman"/>
            </a:endParaRPr>
          </a:p>
          <a:p>
            <a:pPr marL="12700" algn="just">
              <a:lnSpc>
                <a:spcPts val="930"/>
              </a:lnSpc>
            </a:pPr>
            <a:r>
              <a:rPr sz="950" dirty="0">
                <a:latin typeface="Times New Roman"/>
                <a:cs typeface="Times New Roman"/>
              </a:rPr>
              <a:t>lezioni </a:t>
            </a:r>
            <a:r>
              <a:rPr sz="950" spc="-5" dirty="0">
                <a:latin typeface="Times New Roman"/>
                <a:cs typeface="Times New Roman"/>
              </a:rPr>
              <a:t>frontali,</a:t>
            </a:r>
            <a:r>
              <a:rPr sz="950" spc="-1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seminari,</a:t>
            </a:r>
            <a:endParaRPr sz="950">
              <a:latin typeface="Times New Roman"/>
              <a:cs typeface="Times New Roman"/>
            </a:endParaRPr>
          </a:p>
          <a:p>
            <a:pPr marL="12700" algn="just">
              <a:lnSpc>
                <a:spcPts val="1010"/>
              </a:lnSpc>
            </a:pPr>
            <a:r>
              <a:rPr sz="950" spc="-5" dirty="0">
                <a:latin typeface="Times New Roman"/>
                <a:cs typeface="Times New Roman"/>
              </a:rPr>
              <a:t>tirocini, discussione</a:t>
            </a:r>
            <a:r>
              <a:rPr sz="950" dirty="0">
                <a:latin typeface="Times New Roman"/>
                <a:cs typeface="Times New Roman"/>
              </a:rPr>
              <a:t> di</a:t>
            </a:r>
            <a:endParaRPr sz="950">
              <a:latin typeface="Times New Roman"/>
              <a:cs typeface="Times New Roman"/>
            </a:endParaRPr>
          </a:p>
          <a:p>
            <a:pPr marL="12700" marR="41275" algn="just">
              <a:lnSpc>
                <a:spcPts val="1010"/>
              </a:lnSpc>
              <a:spcBef>
                <a:spcPts val="75"/>
              </a:spcBef>
            </a:pPr>
            <a:r>
              <a:rPr sz="950" spc="-5" dirty="0">
                <a:latin typeface="Times New Roman"/>
                <a:cs typeface="Times New Roman"/>
              </a:rPr>
              <a:t>casi </a:t>
            </a:r>
            <a:r>
              <a:rPr sz="950" dirty="0">
                <a:latin typeface="Times New Roman"/>
                <a:cs typeface="Times New Roman"/>
              </a:rPr>
              <a:t>clinici </a:t>
            </a:r>
            <a:r>
              <a:rPr sz="950" spc="-5" dirty="0">
                <a:latin typeface="Times New Roman"/>
                <a:cs typeface="Times New Roman"/>
              </a:rPr>
              <a:t>reali presentati  </a:t>
            </a:r>
            <a:r>
              <a:rPr sz="950" dirty="0">
                <a:latin typeface="Times New Roman"/>
                <a:cs typeface="Times New Roman"/>
              </a:rPr>
              <a:t>nel </a:t>
            </a:r>
            <a:r>
              <a:rPr sz="950" spc="-5" dirty="0">
                <a:latin typeface="Times New Roman"/>
                <a:cs typeface="Times New Roman"/>
              </a:rPr>
              <a:t>corso dell’iter di cura,  </a:t>
            </a:r>
            <a:r>
              <a:rPr sz="950" dirty="0">
                <a:latin typeface="Times New Roman"/>
                <a:cs typeface="Times New Roman"/>
              </a:rPr>
              <a:t>studio </a:t>
            </a:r>
            <a:r>
              <a:rPr sz="950" spc="-5" dirty="0">
                <a:latin typeface="Times New Roman"/>
                <a:cs typeface="Times New Roman"/>
              </a:rPr>
              <a:t>individuale e</a:t>
            </a:r>
            <a:r>
              <a:rPr sz="950" spc="-1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tesi</a:t>
            </a:r>
            <a:endParaRPr sz="9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000"/>
              </a:lnSpc>
              <a:spcBef>
                <a:spcPts val="5"/>
              </a:spcBef>
            </a:pPr>
            <a:r>
              <a:rPr sz="950" dirty="0">
                <a:latin typeface="Times New Roman"/>
                <a:cs typeface="Times New Roman"/>
              </a:rPr>
              <a:t>finale. </a:t>
            </a:r>
            <a:r>
              <a:rPr sz="950" spc="-5" dirty="0">
                <a:latin typeface="Times New Roman"/>
                <a:cs typeface="Times New Roman"/>
              </a:rPr>
              <a:t>Saranno organizza-  ti workshop con</a:t>
            </a:r>
            <a:r>
              <a:rPr sz="950" dirty="0">
                <a:latin typeface="Times New Roman"/>
                <a:cs typeface="Times New Roman"/>
              </a:rPr>
              <a:t> esperti</a:t>
            </a:r>
            <a:endParaRPr sz="950">
              <a:latin typeface="Times New Roman"/>
              <a:cs typeface="Times New Roman"/>
            </a:endParaRPr>
          </a:p>
          <a:p>
            <a:pPr marL="12700" algn="just">
              <a:lnSpc>
                <a:spcPts val="994"/>
              </a:lnSpc>
            </a:pPr>
            <a:r>
              <a:rPr sz="950" dirty="0">
                <a:latin typeface="Times New Roman"/>
                <a:cs typeface="Times New Roman"/>
              </a:rPr>
              <a:t>nazionali </a:t>
            </a:r>
            <a:r>
              <a:rPr sz="950" spc="-5" dirty="0">
                <a:latin typeface="Times New Roman"/>
                <a:cs typeface="Times New Roman"/>
              </a:rPr>
              <a:t>o</a:t>
            </a:r>
            <a:r>
              <a:rPr sz="950" spc="-1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internazionali.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61152" y="6437452"/>
            <a:ext cx="1307465" cy="14611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675"/>
              </a:spcBef>
            </a:pPr>
            <a:r>
              <a:rPr sz="950" spc="-5" dirty="0">
                <a:latin typeface="Times New Roman"/>
                <a:cs typeface="Times New Roman"/>
              </a:rPr>
              <a:t>Quota </a:t>
            </a:r>
            <a:r>
              <a:rPr sz="950" dirty="0">
                <a:latin typeface="Times New Roman"/>
                <a:cs typeface="Times New Roman"/>
              </a:rPr>
              <a:t>di</a:t>
            </a:r>
            <a:r>
              <a:rPr sz="950" spc="-20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partecipazione:</a:t>
            </a:r>
            <a:endParaRPr sz="950">
              <a:latin typeface="Times New Roman"/>
              <a:cs typeface="Times New Roman"/>
            </a:endParaRPr>
          </a:p>
          <a:p>
            <a:pPr marL="13335" marR="121285">
              <a:lnSpc>
                <a:spcPts val="1040"/>
              </a:lnSpc>
              <a:spcBef>
                <a:spcPts val="695"/>
              </a:spcBef>
            </a:pPr>
            <a:r>
              <a:rPr sz="950" spc="-5" dirty="0">
                <a:latin typeface="Calibri"/>
                <a:cs typeface="Calibri"/>
              </a:rPr>
              <a:t>€ </a:t>
            </a:r>
            <a:r>
              <a:rPr sz="950" spc="-5" dirty="0">
                <a:latin typeface="Times New Roman"/>
                <a:cs typeface="Times New Roman"/>
              </a:rPr>
              <a:t>4.552,00 comprensiva  della quota </a:t>
            </a:r>
            <a:r>
              <a:rPr sz="950" dirty="0">
                <a:latin typeface="Times New Roman"/>
                <a:cs typeface="Times New Roman"/>
              </a:rPr>
              <a:t>di</a:t>
            </a:r>
            <a:r>
              <a:rPr sz="950" spc="-15" dirty="0"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</a:rPr>
              <a:t>Ateneo.</a:t>
            </a:r>
            <a:endParaRPr sz="950">
              <a:latin typeface="Times New Roman"/>
              <a:cs typeface="Times New Roman"/>
            </a:endParaRPr>
          </a:p>
          <a:p>
            <a:pPr marL="13335">
              <a:lnSpc>
                <a:spcPts val="930"/>
              </a:lnSpc>
            </a:pPr>
            <a:r>
              <a:rPr sz="950" spc="-5" dirty="0">
                <a:latin typeface="Times New Roman"/>
                <a:cs typeface="Times New Roman"/>
              </a:rPr>
              <a:t>Potranno essere</a:t>
            </a:r>
            <a:r>
              <a:rPr sz="950" spc="-1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disponibi-</a:t>
            </a:r>
            <a:endParaRPr sz="950">
              <a:latin typeface="Times New Roman"/>
              <a:cs typeface="Times New Roman"/>
            </a:endParaRPr>
          </a:p>
          <a:p>
            <a:pPr marL="13335">
              <a:lnSpc>
                <a:spcPts val="1075"/>
              </a:lnSpc>
            </a:pPr>
            <a:r>
              <a:rPr sz="950" spc="-5" dirty="0">
                <a:latin typeface="Times New Roman"/>
                <a:cs typeface="Times New Roman"/>
              </a:rPr>
              <a:t>li borse </a:t>
            </a:r>
            <a:r>
              <a:rPr sz="950" dirty="0">
                <a:latin typeface="Times New Roman"/>
                <a:cs typeface="Times New Roman"/>
              </a:rPr>
              <a:t>di</a:t>
            </a:r>
            <a:r>
              <a:rPr sz="950" spc="-15" dirty="0">
                <a:latin typeface="Times New Roman"/>
                <a:cs typeface="Times New Roman"/>
              </a:rPr>
              <a:t> </a:t>
            </a:r>
            <a:r>
              <a:rPr sz="950" spc="-5" dirty="0">
                <a:latin typeface="Times New Roman"/>
                <a:cs typeface="Times New Roman"/>
              </a:rPr>
              <a:t>studio</a:t>
            </a:r>
            <a:endParaRPr sz="95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  <a:spcBef>
                <a:spcPts val="465"/>
              </a:spcBef>
            </a:pPr>
            <a:r>
              <a:rPr sz="950" spc="-5" dirty="0">
                <a:latin typeface="Times New Roman"/>
                <a:cs typeface="Times New Roman"/>
              </a:rPr>
              <a:t>Informazioni:</a:t>
            </a:r>
            <a:endParaRPr sz="950">
              <a:latin typeface="Times New Roman"/>
              <a:cs typeface="Times New Roman"/>
            </a:endParaRPr>
          </a:p>
          <a:p>
            <a:pPr marL="13335" marR="423545" indent="-1270">
              <a:lnSpc>
                <a:spcPct val="140000"/>
              </a:lnSpc>
              <a:spcBef>
                <a:spcPts val="15"/>
              </a:spcBef>
            </a:pPr>
            <a:r>
              <a:rPr sz="950" u="sng" spc="-2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u="sng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  <a:hlinkClick r:id="rId3"/>
              </a:rPr>
              <a:t>www.dsc.unito.it </a:t>
            </a:r>
            <a:r>
              <a:rPr sz="95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950" spc="-10" dirty="0">
                <a:latin typeface="Times New Roman"/>
                <a:cs typeface="Times New Roman"/>
                <a:hlinkClick r:id="rId4"/>
              </a:rPr>
              <a:t>www.alm</a:t>
            </a:r>
            <a:r>
              <a:rPr sz="950" spc="-5" dirty="0">
                <a:latin typeface="Times New Roman"/>
                <a:cs typeface="Times New Roman"/>
                <a:hlinkClick r:id="rId4"/>
              </a:rPr>
              <a:t>alu</a:t>
            </a:r>
            <a:r>
              <a:rPr sz="950" spc="-10" dirty="0">
                <a:latin typeface="Times New Roman"/>
                <a:cs typeface="Times New Roman"/>
                <a:hlinkClick r:id="rId4"/>
              </a:rPr>
              <a:t>r</a:t>
            </a:r>
            <a:r>
              <a:rPr sz="950" spc="-5" dirty="0">
                <a:latin typeface="Times New Roman"/>
                <a:cs typeface="Times New Roman"/>
                <a:hlinkClick r:id="rId4"/>
              </a:rPr>
              <a:t>ea.it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38729" y="1491360"/>
            <a:ext cx="4472940" cy="0"/>
          </a:xfrm>
          <a:custGeom>
            <a:avLst/>
            <a:gdLst/>
            <a:ahLst/>
            <a:cxnLst/>
            <a:rect l="l" t="t" r="r" b="b"/>
            <a:pathLst>
              <a:path w="4472940">
                <a:moveTo>
                  <a:pt x="0" y="0"/>
                </a:moveTo>
                <a:lnTo>
                  <a:pt x="4472686" y="0"/>
                </a:lnTo>
              </a:path>
            </a:pathLst>
          </a:custGeom>
          <a:ln w="25400">
            <a:solidFill>
              <a:srgbClr val="66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38729" y="6456171"/>
            <a:ext cx="4472940" cy="0"/>
          </a:xfrm>
          <a:custGeom>
            <a:avLst/>
            <a:gdLst/>
            <a:ahLst/>
            <a:cxnLst/>
            <a:rect l="l" t="t" r="r" b="b"/>
            <a:pathLst>
              <a:path w="4472940">
                <a:moveTo>
                  <a:pt x="0" y="0"/>
                </a:moveTo>
                <a:lnTo>
                  <a:pt x="4472686" y="0"/>
                </a:lnTo>
              </a:path>
            </a:pathLst>
          </a:custGeom>
          <a:ln w="25400">
            <a:solidFill>
              <a:srgbClr val="66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3807" y="8096377"/>
            <a:ext cx="1852930" cy="1991360"/>
          </a:xfrm>
          <a:custGeom>
            <a:avLst/>
            <a:gdLst/>
            <a:ahLst/>
            <a:cxnLst/>
            <a:rect l="l" t="t" r="r" b="b"/>
            <a:pathLst>
              <a:path w="1852929" h="1991359">
                <a:moveTo>
                  <a:pt x="1852421" y="0"/>
                </a:moveTo>
                <a:lnTo>
                  <a:pt x="0" y="0"/>
                </a:lnTo>
                <a:lnTo>
                  <a:pt x="0" y="1991360"/>
                </a:lnTo>
                <a:lnTo>
                  <a:pt x="1852421" y="1991360"/>
                </a:lnTo>
                <a:lnTo>
                  <a:pt x="1852421" y="0"/>
                </a:lnTo>
                <a:close/>
              </a:path>
            </a:pathLst>
          </a:custGeom>
          <a:solidFill>
            <a:srgbClr val="EBEB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63565" y="8105897"/>
            <a:ext cx="1377950" cy="155003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000" b="1" spc="-10" dirty="0">
                <a:latin typeface="Times New Roman"/>
                <a:cs typeface="Times New Roman"/>
              </a:rPr>
              <a:t>Quota </a:t>
            </a:r>
            <a:r>
              <a:rPr sz="1000" b="1" spc="-5" dirty="0">
                <a:latin typeface="Times New Roman"/>
                <a:cs typeface="Times New Roman"/>
              </a:rPr>
              <a:t>di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partecipazione: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980"/>
              </a:lnSpc>
              <a:spcBef>
                <a:spcPts val="710"/>
              </a:spcBef>
            </a:pPr>
            <a:r>
              <a:rPr sz="900" dirty="0">
                <a:latin typeface="Calibri"/>
                <a:cs typeface="Calibri"/>
              </a:rPr>
              <a:t>€ </a:t>
            </a:r>
            <a:r>
              <a:rPr sz="900" spc="-5" dirty="0">
                <a:latin typeface="Times New Roman"/>
                <a:cs typeface="Times New Roman"/>
              </a:rPr>
              <a:t>4.552,00 comprensiva </a:t>
            </a:r>
            <a:r>
              <a:rPr sz="900" dirty="0">
                <a:latin typeface="Times New Roman"/>
                <a:cs typeface="Times New Roman"/>
              </a:rPr>
              <a:t>della  quota di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Ateneo</a:t>
            </a:r>
            <a:endParaRPr sz="900">
              <a:latin typeface="Times New Roman"/>
              <a:cs typeface="Times New Roman"/>
            </a:endParaRPr>
          </a:p>
          <a:p>
            <a:pPr marL="12700" marR="119380">
              <a:lnSpc>
                <a:spcPts val="960"/>
              </a:lnSpc>
              <a:spcBef>
                <a:spcPts val="490"/>
              </a:spcBef>
            </a:pPr>
            <a:r>
              <a:rPr sz="900" dirty="0">
                <a:latin typeface="Times New Roman"/>
                <a:cs typeface="Times New Roman"/>
              </a:rPr>
              <a:t>Potranno </a:t>
            </a:r>
            <a:r>
              <a:rPr sz="900" spc="-5" dirty="0">
                <a:latin typeface="Times New Roman"/>
                <a:cs typeface="Times New Roman"/>
              </a:rPr>
              <a:t>essere</a:t>
            </a:r>
            <a:r>
              <a:rPr sz="900" spc="-5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disponibili  </a:t>
            </a:r>
            <a:r>
              <a:rPr sz="900" dirty="0">
                <a:latin typeface="Times New Roman"/>
                <a:cs typeface="Times New Roman"/>
              </a:rPr>
              <a:t>borse di</a:t>
            </a:r>
            <a:r>
              <a:rPr sz="900" spc="-25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studio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000" b="1" spc="-5" dirty="0">
                <a:latin typeface="Times New Roman"/>
                <a:cs typeface="Times New Roman"/>
              </a:rPr>
              <a:t>Informazioni:</a:t>
            </a:r>
            <a:endParaRPr sz="1000">
              <a:latin typeface="Times New Roman"/>
              <a:cs typeface="Times New Roman"/>
            </a:endParaRPr>
          </a:p>
          <a:p>
            <a:pPr marL="12700" marR="295275">
              <a:lnSpc>
                <a:spcPct val="133600"/>
              </a:lnSpc>
              <a:spcBef>
                <a:spcPts val="20"/>
              </a:spcBef>
            </a:pPr>
            <a:r>
              <a:rPr sz="1100" spc="-5" dirty="0">
                <a:latin typeface="Times New Roman"/>
                <a:cs typeface="Times New Roman"/>
                <a:hlinkClick r:id="rId3"/>
              </a:rPr>
              <a:t>www.dsc.unito.it 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  <a:hlinkClick r:id="rId5"/>
              </a:rPr>
              <a:t>www</a:t>
            </a:r>
            <a:r>
              <a:rPr sz="1100" dirty="0">
                <a:latin typeface="Times New Roman"/>
                <a:cs typeface="Times New Roman"/>
                <a:hlinkClick r:id="rId5"/>
              </a:rPr>
              <a:t>.a</a:t>
            </a:r>
            <a:r>
              <a:rPr sz="1100" spc="5" dirty="0">
                <a:latin typeface="Times New Roman"/>
                <a:cs typeface="Times New Roman"/>
                <a:hlinkClick r:id="rId5"/>
              </a:rPr>
              <a:t>l</a:t>
            </a:r>
            <a:r>
              <a:rPr sz="1100" spc="-20" dirty="0">
                <a:latin typeface="Times New Roman"/>
                <a:cs typeface="Times New Roman"/>
                <a:hlinkClick r:id="rId5"/>
              </a:rPr>
              <a:t>m</a:t>
            </a:r>
            <a:r>
              <a:rPr sz="1100" dirty="0">
                <a:latin typeface="Times New Roman"/>
                <a:cs typeface="Times New Roman"/>
                <a:hlinkClick r:id="rId5"/>
              </a:rPr>
              <a:t>a</a:t>
            </a:r>
            <a:r>
              <a:rPr sz="1100" spc="5" dirty="0">
                <a:latin typeface="Times New Roman"/>
                <a:cs typeface="Times New Roman"/>
                <a:hlinkClick r:id="rId5"/>
              </a:rPr>
              <a:t>l</a:t>
            </a:r>
            <a:r>
              <a:rPr sz="1100" dirty="0">
                <a:latin typeface="Times New Roman"/>
                <a:cs typeface="Times New Roman"/>
                <a:hlinkClick r:id="rId5"/>
              </a:rPr>
              <a:t>au</a:t>
            </a:r>
            <a:r>
              <a:rPr sz="1100" spc="5" dirty="0">
                <a:latin typeface="Times New Roman"/>
                <a:cs typeface="Times New Roman"/>
                <a:hlinkClick r:id="rId5"/>
              </a:rPr>
              <a:t>r</a:t>
            </a:r>
            <a:r>
              <a:rPr sz="1100" dirty="0">
                <a:latin typeface="Times New Roman"/>
                <a:cs typeface="Times New Roman"/>
                <a:hlinkClick r:id="rId5"/>
              </a:rPr>
              <a:t>ea</a:t>
            </a:r>
            <a:r>
              <a:rPr sz="1100" spc="-15" dirty="0">
                <a:latin typeface="Times New Roman"/>
                <a:cs typeface="Times New Roman"/>
                <a:hlinkClick r:id="rId5"/>
              </a:rPr>
              <a:t>.</a:t>
            </a:r>
            <a:r>
              <a:rPr sz="1100" spc="-10" dirty="0">
                <a:latin typeface="Times New Roman"/>
                <a:cs typeface="Times New Roman"/>
                <a:hlinkClick r:id="rId5"/>
              </a:rPr>
              <a:t>i</a:t>
            </a:r>
            <a:r>
              <a:rPr sz="1100" dirty="0">
                <a:latin typeface="Times New Roman"/>
                <a:cs typeface="Times New Roman"/>
                <a:hlinkClick r:id="rId5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38729" y="8157590"/>
            <a:ext cx="4472940" cy="0"/>
          </a:xfrm>
          <a:custGeom>
            <a:avLst/>
            <a:gdLst/>
            <a:ahLst/>
            <a:cxnLst/>
            <a:rect l="l" t="t" r="r" b="b"/>
            <a:pathLst>
              <a:path w="4472940">
                <a:moveTo>
                  <a:pt x="0" y="0"/>
                </a:moveTo>
                <a:lnTo>
                  <a:pt x="4472686" y="0"/>
                </a:lnTo>
              </a:path>
            </a:pathLst>
          </a:custGeom>
          <a:ln w="25400">
            <a:solidFill>
              <a:srgbClr val="66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846620" y="3047669"/>
            <a:ext cx="1234440" cy="7054850"/>
            <a:chOff x="846620" y="3047669"/>
            <a:chExt cx="1234440" cy="7054850"/>
          </a:xfrm>
        </p:grpSpPr>
        <p:sp>
          <p:nvSpPr>
            <p:cNvPr id="15" name="object 15"/>
            <p:cNvSpPr/>
            <p:nvPr/>
          </p:nvSpPr>
          <p:spPr>
            <a:xfrm>
              <a:off x="846620" y="10004602"/>
              <a:ext cx="1234440" cy="98425"/>
            </a:xfrm>
            <a:custGeom>
              <a:avLst/>
              <a:gdLst/>
              <a:ahLst/>
              <a:cxnLst/>
              <a:rect l="l" t="t" r="r" b="b"/>
              <a:pathLst>
                <a:path w="1234439" h="98425">
                  <a:moveTo>
                    <a:pt x="0" y="97878"/>
                  </a:moveTo>
                  <a:lnTo>
                    <a:pt x="1234440" y="97878"/>
                  </a:lnTo>
                  <a:lnTo>
                    <a:pt x="1234440" y="0"/>
                  </a:lnTo>
                  <a:lnTo>
                    <a:pt x="0" y="0"/>
                  </a:lnTo>
                  <a:lnTo>
                    <a:pt x="0" y="97878"/>
                  </a:lnTo>
                  <a:close/>
                </a:path>
              </a:pathLst>
            </a:custGeom>
            <a:solidFill>
              <a:srgbClr val="99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46620" y="3047669"/>
              <a:ext cx="1234440" cy="6957059"/>
            </a:xfrm>
            <a:custGeom>
              <a:avLst/>
              <a:gdLst/>
              <a:ahLst/>
              <a:cxnLst/>
              <a:rect l="l" t="t" r="r" b="b"/>
              <a:pathLst>
                <a:path w="1234439" h="6957059">
                  <a:moveTo>
                    <a:pt x="1234440" y="0"/>
                  </a:moveTo>
                  <a:lnTo>
                    <a:pt x="0" y="0"/>
                  </a:lnTo>
                  <a:lnTo>
                    <a:pt x="0" y="6956933"/>
                  </a:lnTo>
                  <a:lnTo>
                    <a:pt x="1234440" y="6956933"/>
                  </a:lnTo>
                  <a:lnTo>
                    <a:pt x="1234440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254017" y="4146648"/>
            <a:ext cx="401320" cy="58362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010"/>
              </a:lnSpc>
            </a:pPr>
            <a:r>
              <a:rPr sz="2600" b="1" spc="125" dirty="0">
                <a:latin typeface="Georgia"/>
                <a:cs typeface="Georgia"/>
              </a:rPr>
              <a:t>Università </a:t>
            </a:r>
            <a:r>
              <a:rPr sz="2600" b="1" spc="204" dirty="0">
                <a:latin typeface="Georgia"/>
                <a:cs typeface="Georgia"/>
              </a:rPr>
              <a:t>degli</a:t>
            </a:r>
            <a:r>
              <a:rPr sz="2600" b="1" spc="-430" dirty="0">
                <a:latin typeface="Georgia"/>
                <a:cs typeface="Georgia"/>
              </a:rPr>
              <a:t> </a:t>
            </a:r>
            <a:r>
              <a:rPr sz="2600" b="1" spc="160" dirty="0">
                <a:latin typeface="Georgia"/>
                <a:cs typeface="Georgia"/>
              </a:rPr>
              <a:t>studi </a:t>
            </a:r>
            <a:r>
              <a:rPr sz="2600" b="1" spc="95" dirty="0">
                <a:latin typeface="Georgia"/>
                <a:cs typeface="Georgia"/>
              </a:rPr>
              <a:t>di </a:t>
            </a:r>
            <a:r>
              <a:rPr sz="2600" b="1" spc="225" dirty="0">
                <a:latin typeface="Georgia"/>
                <a:cs typeface="Georgia"/>
              </a:rPr>
              <a:t>torino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6791" y="3047631"/>
            <a:ext cx="360045" cy="7054850"/>
          </a:xfrm>
          <a:custGeom>
            <a:avLst/>
            <a:gdLst/>
            <a:ahLst/>
            <a:cxnLst/>
            <a:rect l="l" t="t" r="r" b="b"/>
            <a:pathLst>
              <a:path w="360044" h="7054850">
                <a:moveTo>
                  <a:pt x="359816" y="0"/>
                </a:moveTo>
                <a:lnTo>
                  <a:pt x="0" y="0"/>
                </a:lnTo>
                <a:lnTo>
                  <a:pt x="0" y="7054850"/>
                </a:lnTo>
                <a:lnTo>
                  <a:pt x="359816" y="7054850"/>
                </a:lnTo>
                <a:lnTo>
                  <a:pt x="359816" y="0"/>
                </a:lnTo>
                <a:close/>
              </a:path>
            </a:pathLst>
          </a:custGeom>
          <a:solidFill>
            <a:srgbClr val="C2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86803" y="471220"/>
            <a:ext cx="1594485" cy="679097"/>
          </a:xfrm>
          <a:prstGeom prst="rect">
            <a:avLst/>
          </a:prstGeom>
          <a:solidFill>
            <a:srgbClr val="993366"/>
          </a:solidFill>
        </p:spPr>
        <p:txBody>
          <a:bodyPr vert="horz" wrap="square" lIns="0" tIns="103505" rIns="0" bIns="0" rtlCol="0">
            <a:spAutoFit/>
          </a:bodyPr>
          <a:lstStyle/>
          <a:p>
            <a:pPr marL="160655" marR="151765" indent="85090">
              <a:lnSpc>
                <a:spcPct val="182900"/>
              </a:lnSpc>
              <a:spcBef>
                <a:spcPts val="815"/>
              </a:spcBef>
            </a:pPr>
            <a:r>
              <a:rPr sz="1100" b="1" dirty="0">
                <a:solidFill>
                  <a:srgbClr val="FFFFFF"/>
                </a:solidFill>
                <a:latin typeface="Franklin Gothic Demi"/>
                <a:cs typeface="Franklin Gothic Demi"/>
              </a:rPr>
              <a:t>Anno </a:t>
            </a:r>
            <a:r>
              <a:rPr sz="1100" b="1" dirty="0" err="1">
                <a:solidFill>
                  <a:srgbClr val="FFFFFF"/>
                </a:solidFill>
                <a:latin typeface="Franklin Gothic Demi"/>
                <a:cs typeface="Franklin Gothic Demi"/>
              </a:rPr>
              <a:t>Accademico</a:t>
            </a:r>
            <a:r>
              <a:rPr sz="1100" b="1" dirty="0">
                <a:solidFill>
                  <a:srgbClr val="FFFFFF"/>
                </a:solidFill>
                <a:latin typeface="Franklin Gothic Demi"/>
                <a:cs typeface="Franklin Gothic Demi"/>
              </a:rPr>
              <a:t>  </a:t>
            </a:r>
            <a:r>
              <a:rPr sz="11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20</a:t>
            </a:r>
            <a:r>
              <a:rPr lang="it-IT" sz="11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20</a:t>
            </a:r>
            <a:r>
              <a:rPr sz="11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—202</a:t>
            </a:r>
            <a:r>
              <a:rPr lang="it-IT" sz="11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1</a:t>
            </a:r>
            <a:r>
              <a:rPr sz="11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 80</a:t>
            </a:r>
            <a:r>
              <a:rPr sz="1100" b="1" spc="-55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CFU</a:t>
            </a:r>
            <a:endParaRPr sz="1100" dirty="0">
              <a:latin typeface="Franklin Gothic Demi"/>
              <a:cs typeface="Franklin Gothic Dem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17775" y="1744725"/>
            <a:ext cx="2345055" cy="78549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just">
              <a:lnSpc>
                <a:spcPts val="1160"/>
              </a:lnSpc>
              <a:spcBef>
                <a:spcPts val="275"/>
              </a:spcBef>
            </a:pPr>
            <a:r>
              <a:rPr sz="1100" spc="-10" dirty="0">
                <a:latin typeface="Times New Roman"/>
                <a:cs typeface="Times New Roman"/>
              </a:rPr>
              <a:t>Il </a:t>
            </a:r>
            <a:r>
              <a:rPr sz="1100" dirty="0">
                <a:latin typeface="Times New Roman"/>
                <a:cs typeface="Times New Roman"/>
              </a:rPr>
              <a:t>Master </a:t>
            </a:r>
            <a:r>
              <a:rPr sz="1100" spc="-5" dirty="0">
                <a:latin typeface="Times New Roman"/>
                <a:cs typeface="Times New Roman"/>
              </a:rPr>
              <a:t>biennale </a:t>
            </a:r>
            <a:r>
              <a:rPr sz="1100" spc="-10" dirty="0">
                <a:latin typeface="Times New Roman"/>
                <a:cs typeface="Times New Roman"/>
              </a:rPr>
              <a:t>di </a:t>
            </a:r>
            <a:r>
              <a:rPr sz="1100" dirty="0">
                <a:latin typeface="Times New Roman"/>
                <a:cs typeface="Times New Roman"/>
              </a:rPr>
              <a:t>2° livello </a:t>
            </a:r>
            <a:r>
              <a:rPr sz="1100" spc="-5" dirty="0">
                <a:latin typeface="Times New Roman"/>
                <a:cs typeface="Times New Roman"/>
              </a:rPr>
              <a:t>in  “Senologia Multidisciplinare” </a:t>
            </a:r>
            <a:r>
              <a:rPr sz="1100" dirty="0">
                <a:latin typeface="Times New Roman"/>
                <a:cs typeface="Times New Roman"/>
              </a:rPr>
              <a:t>ha </a:t>
            </a:r>
            <a:r>
              <a:rPr sz="1100" spc="-5" dirty="0">
                <a:latin typeface="Times New Roman"/>
                <a:cs typeface="Times New Roman"/>
              </a:rPr>
              <a:t>l’obiet-  tivo </a:t>
            </a:r>
            <a:r>
              <a:rPr sz="1100" spc="-10" dirty="0">
                <a:latin typeface="Times New Roman"/>
                <a:cs typeface="Times New Roman"/>
              </a:rPr>
              <a:t>di </a:t>
            </a:r>
            <a:r>
              <a:rPr sz="1100" spc="-5" dirty="0">
                <a:latin typeface="Times New Roman"/>
                <a:cs typeface="Times New Roman"/>
              </a:rPr>
              <a:t>formare figure professionali </a:t>
            </a:r>
            <a:r>
              <a:rPr sz="1100" spc="-10" dirty="0">
                <a:latin typeface="Times New Roman"/>
                <a:cs typeface="Times New Roman"/>
              </a:rPr>
              <a:t>di  </a:t>
            </a:r>
            <a:r>
              <a:rPr sz="1100" spc="-5" dirty="0">
                <a:latin typeface="Times New Roman"/>
                <a:cs typeface="Times New Roman"/>
              </a:rPr>
              <a:t>specialisti esperti </a:t>
            </a:r>
            <a:r>
              <a:rPr sz="1100" dirty="0">
                <a:latin typeface="Times New Roman"/>
                <a:cs typeface="Times New Roman"/>
              </a:rPr>
              <a:t>e </a:t>
            </a:r>
            <a:r>
              <a:rPr sz="1100" spc="-5" dirty="0">
                <a:latin typeface="Times New Roman"/>
                <a:cs typeface="Times New Roman"/>
              </a:rPr>
              <a:t>dedicati alla Senolo-  gia.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17775" y="2633218"/>
            <a:ext cx="2342515" cy="63754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just">
              <a:lnSpc>
                <a:spcPts val="1160"/>
              </a:lnSpc>
              <a:spcBef>
                <a:spcPts val="275"/>
              </a:spcBef>
            </a:pPr>
            <a:r>
              <a:rPr sz="1100" spc="-5" dirty="0">
                <a:latin typeface="Times New Roman"/>
                <a:cs typeface="Times New Roman"/>
              </a:rPr>
              <a:t>E’ rivolto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radiologi, anatomopatologi,  ginecologi, chirurghi generali, chirurghi  plastici, oncologi, radioterapisti, </a:t>
            </a:r>
            <a:r>
              <a:rPr sz="1100" dirty="0">
                <a:latin typeface="Times New Roman"/>
                <a:cs typeface="Times New Roman"/>
              </a:rPr>
              <a:t>epide-  </a:t>
            </a:r>
            <a:r>
              <a:rPr sz="1100" spc="-5" dirty="0">
                <a:latin typeface="Times New Roman"/>
                <a:cs typeface="Times New Roman"/>
              </a:rPr>
              <a:t>miologi.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17775" y="3372738"/>
            <a:ext cx="2342515" cy="78549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just">
              <a:lnSpc>
                <a:spcPts val="1160"/>
              </a:lnSpc>
              <a:spcBef>
                <a:spcPts val="275"/>
              </a:spcBef>
            </a:pPr>
            <a:r>
              <a:rPr sz="1100" spc="-10" dirty="0">
                <a:latin typeface="Times New Roman"/>
                <a:cs typeface="Times New Roman"/>
              </a:rPr>
              <a:t>Il </a:t>
            </a:r>
            <a:r>
              <a:rPr sz="1100" spc="-5" dirty="0">
                <a:latin typeface="Times New Roman"/>
                <a:cs typeface="Times New Roman"/>
              </a:rPr>
              <a:t>Master </a:t>
            </a:r>
            <a:r>
              <a:rPr sz="1100" dirty="0">
                <a:latin typeface="Times New Roman"/>
                <a:cs typeface="Times New Roman"/>
              </a:rPr>
              <a:t>è </a:t>
            </a:r>
            <a:r>
              <a:rPr sz="1100" spc="-5" dirty="0">
                <a:latin typeface="Times New Roman"/>
                <a:cs typeface="Times New Roman"/>
              </a:rPr>
              <a:t>dedicato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coloro che presta-  </a:t>
            </a:r>
            <a:r>
              <a:rPr sz="1100" dirty="0">
                <a:latin typeface="Times New Roman"/>
                <a:cs typeface="Times New Roman"/>
              </a:rPr>
              <a:t>no o </a:t>
            </a:r>
            <a:r>
              <a:rPr sz="1100" spc="-5" dirty="0">
                <a:latin typeface="Times New Roman"/>
                <a:cs typeface="Times New Roman"/>
              </a:rPr>
              <a:t>intendano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prestare servizio presso  </a:t>
            </a:r>
            <a:r>
              <a:rPr sz="1100" dirty="0">
                <a:latin typeface="Times New Roman"/>
                <a:cs typeface="Times New Roman"/>
              </a:rPr>
              <a:t>sedi </a:t>
            </a:r>
            <a:r>
              <a:rPr sz="1100" spc="-5" dirty="0">
                <a:latin typeface="Times New Roman"/>
                <a:cs typeface="Times New Roman"/>
              </a:rPr>
              <a:t>che abbiano istituito </a:t>
            </a:r>
            <a:r>
              <a:rPr sz="1100" dirty="0">
                <a:latin typeface="Times New Roman"/>
                <a:cs typeface="Times New Roman"/>
              </a:rPr>
              <a:t>o </a:t>
            </a:r>
            <a:r>
              <a:rPr sz="1100" spc="-5" dirty="0">
                <a:latin typeface="Times New Roman"/>
                <a:cs typeface="Times New Roman"/>
              </a:rPr>
              <a:t>intendano  istituire </a:t>
            </a:r>
            <a:r>
              <a:rPr sz="1100" spc="-10" dirty="0">
                <a:latin typeface="Times New Roman"/>
                <a:cs typeface="Times New Roman"/>
              </a:rPr>
              <a:t>Unità </a:t>
            </a:r>
            <a:r>
              <a:rPr sz="1100" spc="-5" dirty="0">
                <a:latin typeface="Times New Roman"/>
                <a:cs typeface="Times New Roman"/>
              </a:rPr>
              <a:t>specialistiche accreditate  </a:t>
            </a:r>
            <a:r>
              <a:rPr sz="1100" dirty="0">
                <a:latin typeface="Times New Roman"/>
                <a:cs typeface="Times New Roman"/>
              </a:rPr>
              <a:t>di </a:t>
            </a:r>
            <a:r>
              <a:rPr sz="1100" spc="-5" dirty="0">
                <a:latin typeface="Times New Roman"/>
                <a:cs typeface="Times New Roman"/>
              </a:rPr>
              <a:t>Senologia (BREAST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UNIT).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301" y="1505965"/>
            <a:ext cx="1623733" cy="15416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17775" y="4259706"/>
            <a:ext cx="2342515" cy="64071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just">
              <a:lnSpc>
                <a:spcPct val="88800"/>
              </a:lnSpc>
              <a:spcBef>
                <a:spcPts val="250"/>
              </a:spcBef>
            </a:pPr>
            <a:r>
              <a:rPr sz="1100" spc="-10" dirty="0">
                <a:latin typeface="Times New Roman"/>
                <a:cs typeface="Times New Roman"/>
              </a:rPr>
              <a:t>Il </a:t>
            </a:r>
            <a:r>
              <a:rPr sz="1100" spc="-5" dirty="0">
                <a:latin typeface="Times New Roman"/>
                <a:cs typeface="Times New Roman"/>
              </a:rPr>
              <a:t>Corso </a:t>
            </a:r>
            <a:r>
              <a:rPr sz="1100" dirty="0">
                <a:latin typeface="Times New Roman"/>
                <a:cs typeface="Times New Roman"/>
              </a:rPr>
              <a:t>di </a:t>
            </a:r>
            <a:r>
              <a:rPr sz="1100" spc="-5" dirty="0">
                <a:latin typeface="Times New Roman"/>
                <a:cs typeface="Times New Roman"/>
              </a:rPr>
              <a:t>Master integra fasi </a:t>
            </a:r>
            <a:r>
              <a:rPr sz="1100" dirty="0">
                <a:latin typeface="Times New Roman"/>
                <a:cs typeface="Times New Roman"/>
              </a:rPr>
              <a:t>di </a:t>
            </a:r>
            <a:r>
              <a:rPr sz="1100" spc="-5" dirty="0">
                <a:latin typeface="Times New Roman"/>
                <a:cs typeface="Times New Roman"/>
              </a:rPr>
              <a:t>didatti-  </a:t>
            </a:r>
            <a:r>
              <a:rPr sz="1100" dirty="0">
                <a:latin typeface="Times New Roman"/>
                <a:cs typeface="Times New Roman"/>
              </a:rPr>
              <a:t>ca </a:t>
            </a:r>
            <a:r>
              <a:rPr sz="1100" spc="-5" dirty="0">
                <a:latin typeface="Times New Roman"/>
                <a:cs typeface="Times New Roman"/>
              </a:rPr>
              <a:t>frontale, seminariale </a:t>
            </a:r>
            <a:r>
              <a:rPr sz="1100" dirty="0">
                <a:latin typeface="Times New Roman"/>
                <a:cs typeface="Times New Roman"/>
              </a:rPr>
              <a:t>e di </a:t>
            </a:r>
            <a:r>
              <a:rPr sz="1100" spc="-5" dirty="0">
                <a:latin typeface="Times New Roman"/>
                <a:cs typeface="Times New Roman"/>
              </a:rPr>
              <a:t>audit con  un'ampia </a:t>
            </a:r>
            <a:r>
              <a:rPr sz="1100" dirty="0">
                <a:latin typeface="Times New Roman"/>
                <a:cs typeface="Times New Roman"/>
              </a:rPr>
              <a:t>parte </a:t>
            </a:r>
            <a:r>
              <a:rPr sz="1100" spc="-5" dirty="0">
                <a:latin typeface="Times New Roman"/>
                <a:cs typeface="Times New Roman"/>
              </a:rPr>
              <a:t>pratica professionalizzan-  </a:t>
            </a:r>
            <a:r>
              <a:rPr sz="1100" dirty="0">
                <a:latin typeface="Times New Roman"/>
                <a:cs typeface="Times New Roman"/>
              </a:rPr>
              <a:t>te </a:t>
            </a:r>
            <a:r>
              <a:rPr sz="1100" spc="-5" dirty="0">
                <a:latin typeface="Times New Roman"/>
                <a:cs typeface="Times New Roman"/>
              </a:rPr>
              <a:t>in presenza di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tutors.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61970" y="8085022"/>
            <a:ext cx="2033905" cy="61595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200" b="1" spc="-5" dirty="0">
                <a:latin typeface="Times New Roman"/>
                <a:cs typeface="Times New Roman"/>
              </a:rPr>
              <a:t>Segreteria </a:t>
            </a:r>
            <a:r>
              <a:rPr sz="1200" b="1" dirty="0">
                <a:latin typeface="Times New Roman"/>
                <a:cs typeface="Times New Roman"/>
              </a:rPr>
              <a:t>organizzativa e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sede</a:t>
            </a:r>
            <a:endParaRPr sz="1200">
              <a:latin typeface="Times New Roman"/>
              <a:cs typeface="Times New Roman"/>
            </a:endParaRPr>
          </a:p>
          <a:p>
            <a:pPr marL="12700" marR="136525">
              <a:lnSpc>
                <a:spcPts val="1010"/>
              </a:lnSpc>
              <a:spcBef>
                <a:spcPts val="610"/>
              </a:spcBef>
            </a:pPr>
            <a:r>
              <a:rPr sz="950" i="1" spc="-5" dirty="0">
                <a:latin typeface="Times New Roman"/>
                <a:cs typeface="Times New Roman"/>
              </a:rPr>
              <a:t>Dipartimento di Scienze Chirurgiche,  AOU Città della </a:t>
            </a:r>
            <a:r>
              <a:rPr sz="950" i="1" dirty="0">
                <a:latin typeface="Times New Roman"/>
                <a:cs typeface="Times New Roman"/>
              </a:rPr>
              <a:t>Salute </a:t>
            </a:r>
            <a:r>
              <a:rPr sz="950" i="1" spc="-5" dirty="0">
                <a:latin typeface="Times New Roman"/>
                <a:cs typeface="Times New Roman"/>
              </a:rPr>
              <a:t>e </a:t>
            </a:r>
            <a:r>
              <a:rPr sz="950" i="1" dirty="0">
                <a:latin typeface="Times New Roman"/>
                <a:cs typeface="Times New Roman"/>
              </a:rPr>
              <a:t>della</a:t>
            </a:r>
            <a:r>
              <a:rPr sz="950" i="1" spc="-35" dirty="0">
                <a:latin typeface="Times New Roman"/>
                <a:cs typeface="Times New Roman"/>
              </a:rPr>
              <a:t> </a:t>
            </a:r>
            <a:r>
              <a:rPr sz="950" i="1" spc="-5" dirty="0">
                <a:latin typeface="Times New Roman"/>
                <a:cs typeface="Times New Roman"/>
              </a:rPr>
              <a:t>Scienza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61335" y="8801861"/>
            <a:ext cx="2462530" cy="781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Referente: Dott.ssa </a:t>
            </a:r>
            <a:r>
              <a:rPr sz="1000" b="1" spc="-10" dirty="0">
                <a:latin typeface="Times New Roman"/>
                <a:cs typeface="Times New Roman"/>
              </a:rPr>
              <a:t>Sabina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Rollo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015"/>
              </a:lnSpc>
              <a:spcBef>
                <a:spcPts val="785"/>
              </a:spcBef>
            </a:pPr>
            <a:r>
              <a:rPr sz="900" dirty="0">
                <a:latin typeface="Times New Roman"/>
                <a:cs typeface="Times New Roman"/>
              </a:rPr>
              <a:t>Via </a:t>
            </a:r>
            <a:r>
              <a:rPr sz="900" spc="-5" dirty="0">
                <a:latin typeface="Times New Roman"/>
                <a:cs typeface="Times New Roman"/>
              </a:rPr>
              <a:t>Ventimiglia </a:t>
            </a:r>
            <a:r>
              <a:rPr sz="900" dirty="0">
                <a:latin typeface="Times New Roman"/>
                <a:cs typeface="Times New Roman"/>
              </a:rPr>
              <a:t>3, </a:t>
            </a:r>
            <a:r>
              <a:rPr sz="900" spc="-5" dirty="0">
                <a:latin typeface="Times New Roman"/>
                <a:cs typeface="Times New Roman"/>
              </a:rPr>
              <a:t>10126 </a:t>
            </a:r>
            <a:r>
              <a:rPr sz="900" dirty="0">
                <a:latin typeface="Times New Roman"/>
                <a:cs typeface="Times New Roman"/>
              </a:rPr>
              <a:t>Torino</a:t>
            </a:r>
            <a:r>
              <a:rPr sz="900" spc="-4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(Italy)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015"/>
              </a:lnSpc>
            </a:pPr>
            <a:r>
              <a:rPr sz="900" u="sng" spc="-22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u="sng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</a:rPr>
              <a:t>011-3131572</a:t>
            </a:r>
            <a:r>
              <a:rPr sz="90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Fax 0116964022</a:t>
            </a:r>
            <a:r>
              <a:rPr sz="900" spc="-5" dirty="0">
                <a:latin typeface="Times New Roman"/>
                <a:cs typeface="Times New Roman"/>
                <a:hlinkClick r:id="rId7"/>
              </a:rPr>
              <a:t>,</a:t>
            </a:r>
            <a:r>
              <a:rPr sz="900" spc="55" dirty="0">
                <a:latin typeface="Times New Roman"/>
                <a:cs typeface="Times New Roman"/>
                <a:hlinkClick r:id="rId7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7"/>
              </a:rPr>
              <a:t>sabina.rollo@unito.it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00" b="1" spc="-5" dirty="0">
                <a:latin typeface="Times New Roman"/>
                <a:cs typeface="Times New Roman"/>
              </a:rPr>
              <a:t>Coordinatore: Prof.ssa </a:t>
            </a:r>
            <a:r>
              <a:rPr sz="1000" b="1" spc="5" dirty="0">
                <a:latin typeface="Times New Roman"/>
                <a:cs typeface="Times New Roman"/>
              </a:rPr>
              <a:t>M. </a:t>
            </a:r>
            <a:r>
              <a:rPr sz="1000" b="1" spc="-5" dirty="0">
                <a:latin typeface="Times New Roman"/>
                <a:cs typeface="Times New Roman"/>
              </a:rPr>
              <a:t>Piera</a:t>
            </a:r>
            <a:r>
              <a:rPr sz="1000" b="1" spc="-2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Mano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61970" y="9540950"/>
            <a:ext cx="16910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imes New Roman"/>
                <a:cs typeface="Times New Roman"/>
              </a:rPr>
              <a:t>Via Cavour 31 </a:t>
            </a:r>
            <a:r>
              <a:rPr sz="900" spc="-5" dirty="0">
                <a:latin typeface="Times New Roman"/>
                <a:cs typeface="Times New Roman"/>
              </a:rPr>
              <a:t>10123 </a:t>
            </a:r>
            <a:r>
              <a:rPr sz="900" dirty="0">
                <a:latin typeface="Times New Roman"/>
                <a:cs typeface="Times New Roman"/>
              </a:rPr>
              <a:t>Torino</a:t>
            </a:r>
            <a:r>
              <a:rPr sz="900" spc="-9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(Italy)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61335" y="9662870"/>
            <a:ext cx="27768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u="sng" spc="-22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u="sng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</a:rPr>
              <a:t>011-6333883</a:t>
            </a:r>
            <a:r>
              <a:rPr sz="900" spc="-5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Cell.</a:t>
            </a:r>
            <a:r>
              <a:rPr sz="900" u="sng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Times New Roman"/>
                <a:cs typeface="Times New Roman"/>
              </a:rPr>
              <a:t> 3389254442</a:t>
            </a:r>
            <a:r>
              <a:rPr sz="900" spc="-5" dirty="0">
                <a:latin typeface="Times New Roman"/>
                <a:cs typeface="Times New Roman"/>
              </a:rPr>
              <a:t>,</a:t>
            </a:r>
            <a:r>
              <a:rPr sz="900" spc="9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8"/>
              </a:rPr>
              <a:t>mariapiera.mano@unito.it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63010" y="5400878"/>
            <a:ext cx="16433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660000"/>
                </a:solidFill>
                <a:latin typeface="Georgia"/>
                <a:cs typeface="Georgia"/>
              </a:rPr>
              <a:t>Iscrizioni </a:t>
            </a:r>
            <a:r>
              <a:rPr sz="1800" dirty="0">
                <a:solidFill>
                  <a:srgbClr val="660000"/>
                </a:solidFill>
                <a:latin typeface="Georgia"/>
                <a:cs typeface="Georgia"/>
              </a:rPr>
              <a:t>e</a:t>
            </a:r>
            <a:r>
              <a:rPr sz="1800" spc="-50" dirty="0">
                <a:solidFill>
                  <a:srgbClr val="660000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660000"/>
                </a:solidFill>
                <a:latin typeface="Georgia"/>
                <a:cs typeface="Georgia"/>
              </a:rPr>
              <a:t>sede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485384" y="4249800"/>
            <a:ext cx="1348232" cy="210070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399</Words>
  <Application>Microsoft Office PowerPoint</Application>
  <PresentationFormat>Personalizzato</PresentationFormat>
  <Paragraphs>42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Demi</vt:lpstr>
      <vt:lpstr>Georgia</vt:lpstr>
      <vt:lpstr>Times New Roman</vt:lpstr>
      <vt:lpstr>Office Theme</vt:lpstr>
      <vt:lpstr>Master 2°livello in SENOLOGIA  MULTIDISCIPLINARE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2°livello in SENOLOGIA  MULTIDISCIPLINARE</dc:title>
  <dc:creator>Admin_Sabina</dc:creator>
  <cp:lastModifiedBy>Sara Rollo</cp:lastModifiedBy>
  <cp:revision>1</cp:revision>
  <dcterms:created xsi:type="dcterms:W3CDTF">2021-01-04T08:19:25Z</dcterms:created>
  <dcterms:modified xsi:type="dcterms:W3CDTF">2021-01-04T08:28:45Z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2019-12-05T00:00:00Z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2021-01-04T00:00:00Z</vt:filetime>
  </property>
</Properties>
</file>